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8" r:id="rId16"/>
    <p:sldId id="279" r:id="rId17"/>
    <p:sldId id="280" r:id="rId18"/>
    <p:sldId id="281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49" autoAdjust="0"/>
  </p:normalViewPr>
  <p:slideViewPr>
    <p:cSldViewPr snapToGrid="0">
      <p:cViewPr varScale="1">
        <p:scale>
          <a:sx n="69" d="100"/>
          <a:sy n="69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ilto:banna.kunda@gmail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xmlns="" id="{56B33061-46B9-1AB5-E0F3-44414F4F1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7659" y="1243012"/>
            <a:ext cx="8941569" cy="15144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r>
              <a:rPr lang="fr-FR" sz="44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r-FR" sz="44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49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PROGRAMME IMMOBILIER</a:t>
            </a:r>
            <a:br>
              <a:rPr lang="fr-FR" sz="49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49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BANNA</a:t>
            </a:r>
            <a:endParaRPr lang="fr-FR" sz="4900" dirty="0">
              <a:solidFill>
                <a:srgbClr val="ED7D31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ous-titre 2">
            <a:extLst>
              <a:ext uri="{FF2B5EF4-FFF2-40B4-BE49-F238E27FC236}">
                <a16:creationId xmlns:a16="http://schemas.microsoft.com/office/drawing/2014/main" xmlns="" id="{5FC54C80-EF5B-014E-118C-E3F95BAC3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538" y="2886076"/>
            <a:ext cx="9538553" cy="3084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ysClr val="windowText" lastClr="000000"/>
                </a:solidFill>
                <a:latin typeface="Calibri" panose="020F0502020204030204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ysClr val="windowText" lastClr="000000"/>
                </a:solidFill>
                <a:latin typeface="Calibri" panose="020F0502020204030204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ysClr val="windowText" lastClr="000000"/>
                </a:solidFill>
                <a:latin typeface="Calibri" panose="020F0502020204030204"/>
              </a:defRPr>
            </a:lvl9pPr>
          </a:lstStyle>
          <a:p>
            <a:r>
              <a:rPr lang="fr-CA" sz="28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UNE SOLUTION TECHNIQUE ET FINANCIÈRE</a:t>
            </a:r>
          </a:p>
          <a:p>
            <a:endParaRPr lang="fr-CA" sz="28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CA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OBTENIR VOTRE LOGEMENT DANS :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fr-CA" sz="28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 ENVIRONNEMENT ÉCOLOGIQUE SÉCURISÉ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fr-CA" sz="28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SANS APPORT INITIAL 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fr-CA" sz="28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 PRÊT À 100%</a:t>
            </a:r>
          </a:p>
          <a:p>
            <a:pPr marL="800100" lvl="1" indent="-342900" algn="l">
              <a:buFont typeface="Wingdings" pitchFamily="2" charset="2"/>
              <a:buChar char="q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931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CCF072CB-DDE9-AAC6-7478-98383BEB0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1028699"/>
            <a:ext cx="9172094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TYPES DE LOGEMENTS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35F976E8-A5CB-55D0-9EE0-816733078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25785"/>
            <a:ext cx="9752060" cy="3089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Villas F3, superficie du terrain 150 m²</a:t>
            </a:r>
          </a:p>
          <a:p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Villas F4, superficie du terrain 200 m²</a:t>
            </a:r>
          </a:p>
          <a:p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Villas F5 RDC avec piscine, superficie du terrain 400 m² </a:t>
            </a:r>
            <a:endParaRPr lang="fr-FR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Villas F6 en Duplex avec piscine, superficie du terrain 400 m² </a:t>
            </a:r>
          </a:p>
          <a:p>
            <a:pPr algn="just"/>
            <a:r>
              <a:rPr lang="fr-FR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Immeubles composés d’appartements de grand standing</a:t>
            </a:r>
            <a:endParaRPr lang="fr-CA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D’autres types de logements sont disponibles selon la commande</a:t>
            </a:r>
            <a:endParaRPr lang="fr-FR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6367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124D7504-143B-DBB3-45A9-51ECA7DD4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57262"/>
            <a:ext cx="8596668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CADRE DE VIE  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690B3DC8-1918-C8F6-FBFB-12B81E835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667" y="1685925"/>
            <a:ext cx="8681335" cy="4700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 voiries de grand standing composées des voies :</a:t>
            </a:r>
          </a:p>
          <a:p>
            <a:pPr lvl="1"/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pour voitures, </a:t>
            </a:r>
          </a:p>
          <a:p>
            <a:pPr lvl="1"/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pour deux roues  </a:t>
            </a:r>
          </a:p>
          <a:p>
            <a:pPr lvl="1"/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pour piétons,</a:t>
            </a:r>
          </a:p>
          <a:p>
            <a:pPr lvl="1"/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 arbres seront plantés aux bordures des voiries.</a:t>
            </a:r>
          </a:p>
          <a:p>
            <a:pPr>
              <a:buFont typeface="Wingdings" pitchFamily="2" charset="2"/>
              <a:buChar char="q"/>
            </a:pPr>
            <a:r>
              <a:rPr lang="fr-C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 infrastructures sociales de base telles que :</a:t>
            </a:r>
            <a:r>
              <a:rPr lang="fr-CA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F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espaces verts,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espaces de jeux, </a:t>
            </a: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infrastructures sportives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lieux de cultes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marchés, supermarchés, 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écoles</a:t>
            </a:r>
            <a:endParaRPr lang="fr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cliniques modernes, hôpitaux,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airies</a:t>
            </a:r>
            <a:endParaRPr lang="fr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banques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commissariats de police, casernes de sapeurs-pompiers, gendarmerie etc.</a:t>
            </a: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6098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0A002224-4230-1E3F-2879-33A00A2B5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57274"/>
            <a:ext cx="8596668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28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VALEURS  AJOUTÉES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3CE47E37-9AF0-B912-8B29-4F91F9E1F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86000"/>
            <a:ext cx="8596668" cy="194309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itchFamily="2" charset="2"/>
              <a:buChar char="q"/>
            </a:pPr>
            <a:r>
              <a:rPr lang="fr-FR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Autonomie en énergie</a:t>
            </a:r>
            <a:r>
              <a:rPr lang="fr-F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(énergie solaire à 100%)</a:t>
            </a:r>
          </a:p>
          <a:p>
            <a:pPr algn="just">
              <a:buFont typeface="Wingdings" pitchFamily="2" charset="2"/>
              <a:buChar char="q"/>
            </a:pPr>
            <a:r>
              <a:rPr lang="fr-FR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Autonomie en Eau potable pure</a:t>
            </a:r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certifiée par l’OMS et l’UE </a:t>
            </a: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(générateurs atmosphériques GENAQ)</a:t>
            </a:r>
            <a:r>
              <a:rPr lang="fr-CA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 typeface="Wingdings" pitchFamily="2" charset="2"/>
              <a:buChar char="q"/>
            </a:pPr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Vidéo-surveillance</a:t>
            </a:r>
          </a:p>
          <a:p>
            <a:pPr algn="just">
              <a:buFont typeface="Wingdings" pitchFamily="2" charset="2"/>
              <a:buChar char="q"/>
            </a:pPr>
            <a:r>
              <a:rPr lang="fr-FR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Domotique</a:t>
            </a:r>
            <a:r>
              <a:rPr lang="fr-F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(lumières, portes, etc…)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967336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xmlns="" id="{3A0AC0DE-7038-67BE-D2E9-8770AC2B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156" y="816639"/>
            <a:ext cx="8596668" cy="897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SITES RETENUS POUR LA PHASE 1 DU PROJET</a:t>
            </a:r>
            <a:b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fr-FR" sz="27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xmlns="" id="{FDEC56A4-05D4-D403-C5ED-1761787C5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3156" y="2160590"/>
            <a:ext cx="7840846" cy="1868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Bambilor : Département de Rufisque</a:t>
            </a:r>
          </a:p>
          <a:p>
            <a:pPr>
              <a:buFont typeface="Wingdings" pitchFamily="2" charset="2"/>
              <a:buChar char="q"/>
            </a:pP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Thiès : Département de Thiès</a:t>
            </a:r>
          </a:p>
          <a:p>
            <a:pPr>
              <a:buFont typeface="Wingdings" pitchFamily="2" charset="2"/>
              <a:buChar char="q"/>
            </a:pP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Diémbéreng : Département d’Oussouye</a:t>
            </a:r>
            <a:endParaRPr lang="fr-FR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q"/>
            </a:pPr>
            <a:r>
              <a:rPr lang="fr-F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Mbodiène : Département de Mbour </a:t>
            </a:r>
          </a:p>
        </p:txBody>
      </p:sp>
    </p:spTree>
    <p:extLst>
      <p:ext uri="{BB962C8B-B14F-4D97-AF65-F5344CB8AC3E}">
        <p14:creationId xmlns:p14="http://schemas.microsoft.com/office/powerpoint/2010/main" val="3900597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2D0928CC-A85F-74C3-E442-BDD1D9E2C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17" y="2160590"/>
            <a:ext cx="10662456" cy="393196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FDFC1117-5421-EB86-353B-8AF75FDF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85788"/>
            <a:ext cx="9440332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F 3 : 72.00 m² de Surface utile 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COÛT : 33.000.000 FCFA HT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Superficie du terrain 150 m²</a:t>
            </a:r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</a:t>
            </a: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rgbClr val="FFC000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pic>
        <p:nvPicPr>
          <p:cNvPr id="9" name="Espace réservé du contenu 3">
            <a:extLst>
              <a:ext uri="{FF2B5EF4-FFF2-40B4-BE49-F238E27FC236}">
                <a16:creationId xmlns:a16="http://schemas.microsoft.com/office/drawing/2014/main" xmlns="" id="{A8A88BF0-FEB6-7F91-FEA9-E730EFA399EE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17" y="2160589"/>
            <a:ext cx="6564565" cy="3931968"/>
          </a:xfrm>
          <a:prstGeom prst="rect">
            <a:avLst/>
          </a:prstGeom>
        </p:spPr>
      </p:pic>
      <p:graphicFrame>
        <p:nvGraphicFramePr>
          <p:cNvPr id="15" name="Tableau 14">
            <a:extLst>
              <a:ext uri="{FF2B5EF4-FFF2-40B4-BE49-F238E27FC236}">
                <a16:creationId xmlns:a16="http://schemas.microsoft.com/office/drawing/2014/main" xmlns="" id="{CAF8DE2F-AFE7-7F9C-74BE-8E579E1ACC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0535851"/>
              </p:ext>
            </p:extLst>
          </p:nvPr>
        </p:nvGraphicFramePr>
        <p:xfrm>
          <a:off x="7061982" y="2160589"/>
          <a:ext cx="4368018" cy="39319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07593">
                  <a:extLst>
                    <a:ext uri="{9D8B030D-6E8A-4147-A177-3AD203B41FA5}">
                      <a16:colId xmlns:a16="http://schemas.microsoft.com/office/drawing/2014/main" xmlns="" val="3902273483"/>
                    </a:ext>
                  </a:extLst>
                </a:gridCol>
                <a:gridCol w="1560425">
                  <a:extLst>
                    <a:ext uri="{9D8B030D-6E8A-4147-A177-3AD203B41FA5}">
                      <a16:colId xmlns:a16="http://schemas.microsoft.com/office/drawing/2014/main" xmlns="" val="1192665903"/>
                    </a:ext>
                  </a:extLst>
                </a:gridCol>
              </a:tblGrid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3523445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FR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32930796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Séjour + salle à manger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17.22 m</a:t>
                      </a:r>
                      <a:r>
                        <a:rPr lang="fr-FR" sz="14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502352305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Parents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14.00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69584045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parents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3.34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219507775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Cuisine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8.76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0436602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1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12.02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283370867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3.34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008442322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Circulation</a:t>
                      </a:r>
                      <a:endParaRPr lang="fr-FR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8.36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902418538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Terrasses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4.96 m²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6159827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069336005"/>
                  </a:ext>
                </a:extLst>
              </a:tr>
              <a:tr h="3276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72.00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  <a:endParaRPr lang="fr-FR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46162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179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FDFC1117-5421-EB86-353B-8AF75FDF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39" y="450166"/>
            <a:ext cx="9486900" cy="1562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F 4 : 94.07 </a:t>
            </a:r>
            <a:r>
              <a:rPr lang="fr-FR" sz="3600" b="1" dirty="0">
                <a:solidFill>
                  <a:srgbClr val="E766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m²</a:t>
            </a: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Surface utile 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COÛT : 43.000.000 FCFA HT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Superficie du terrain 200 m²</a:t>
            </a: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fr-FR" sz="27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r-FR" sz="27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rgbClr val="FFC000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xmlns="" id="{D1246047-1C84-58FD-E7C3-34BA53E552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895617"/>
              </p:ext>
            </p:extLst>
          </p:nvPr>
        </p:nvGraphicFramePr>
        <p:xfrm>
          <a:off x="7524751" y="2180492"/>
          <a:ext cx="3919537" cy="48080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1431">
                  <a:extLst>
                    <a:ext uri="{9D8B030D-6E8A-4147-A177-3AD203B41FA5}">
                      <a16:colId xmlns:a16="http://schemas.microsoft.com/office/drawing/2014/main" xmlns="" val="606233090"/>
                    </a:ext>
                  </a:extLst>
                </a:gridCol>
                <a:gridCol w="2108106">
                  <a:extLst>
                    <a:ext uri="{9D8B030D-6E8A-4147-A177-3AD203B41FA5}">
                      <a16:colId xmlns:a16="http://schemas.microsoft.com/office/drawing/2014/main" xmlns="" val="2197604329"/>
                    </a:ext>
                  </a:extLst>
                </a:gridCol>
              </a:tblGrid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450560967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76865538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Séjour + salle à manger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19.53 m</a:t>
                      </a:r>
                      <a:r>
                        <a:rPr lang="fr-FR" sz="14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905765882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Parents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17.17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786662240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parents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3.58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226632189"/>
                  </a:ext>
                </a:extLst>
              </a:tr>
              <a:tr h="35522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Cuisine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448594792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12.00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29635618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12.13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868769600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3.75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21038109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Circulation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12.35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207466612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Terrasses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4.56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40037677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799608608"/>
                  </a:ext>
                </a:extLst>
              </a:tr>
              <a:tr h="3601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94.07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674352397"/>
                  </a:ext>
                </a:extLst>
              </a:tr>
            </a:tbl>
          </a:graphicData>
        </a:graphic>
      </p:graphicFrame>
      <p:pic>
        <p:nvPicPr>
          <p:cNvPr id="21" name="Espace réservé du contenu 3">
            <a:extLst>
              <a:ext uri="{FF2B5EF4-FFF2-40B4-BE49-F238E27FC236}">
                <a16:creationId xmlns:a16="http://schemas.microsoft.com/office/drawing/2014/main" xmlns="" id="{1943B3C2-3DD5-6FB1-FC3F-EB188D5DC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2180492"/>
            <a:ext cx="6881813" cy="478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28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FDFC1117-5421-EB86-353B-8AF75FDF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64" y="755164"/>
            <a:ext cx="9872661" cy="1879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F 5 RDC : 179.94 m² de Surface utile 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COÛT : 180.000.000 FCFA HT </a:t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Superficie du terrain avec piscine : 400 m²</a:t>
            </a:r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</a:t>
            </a: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rgbClr val="FFC000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2E25BE3F-B1B4-ECA3-9AB5-6E8FA24D3378}"/>
              </a:ext>
            </a:extLst>
          </p:cNvPr>
          <p:cNvSpPr txBox="1"/>
          <p:nvPr/>
        </p:nvSpPr>
        <p:spPr>
          <a:xfrm>
            <a:off x="3054735" y="3034638"/>
            <a:ext cx="61094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xmlns="" id="{BAF8EF4E-2C33-9C01-7548-FE47733D9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4245754"/>
              </p:ext>
            </p:extLst>
          </p:nvPr>
        </p:nvGraphicFramePr>
        <p:xfrm>
          <a:off x="7273808" y="2635016"/>
          <a:ext cx="4113376" cy="46619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43918">
                  <a:extLst>
                    <a:ext uri="{9D8B030D-6E8A-4147-A177-3AD203B41FA5}">
                      <a16:colId xmlns:a16="http://schemas.microsoft.com/office/drawing/2014/main" xmlns="" val="794486286"/>
                    </a:ext>
                  </a:extLst>
                </a:gridCol>
                <a:gridCol w="1469458">
                  <a:extLst>
                    <a:ext uri="{9D8B030D-6E8A-4147-A177-3AD203B41FA5}">
                      <a16:colId xmlns:a16="http://schemas.microsoft.com/office/drawing/2014/main" xmlns="" val="10760000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Désignations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 utile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0357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124556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Séjours + salle à manger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57,18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2728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principale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19,14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6817702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principale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6,24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78029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Dressing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4,41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08823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364013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3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207184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1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3,44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039635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12,96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951573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2,35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2359631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Cuisine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9,98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458222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Dégagement 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12,57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145212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Véranda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5,74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149566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Véranda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16,91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384900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extérieur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737870" algn="l"/>
                        </a:tabLs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2,51 m² 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561118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extérieur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737870" algn="l"/>
                        </a:tabLs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2,51 m² 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3815156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737870" algn="l"/>
                        </a:tabLs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6858347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179.94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22376981"/>
                  </a:ext>
                </a:extLst>
              </a:tr>
            </a:tbl>
          </a:graphicData>
        </a:graphic>
      </p:graphicFrame>
      <p:pic>
        <p:nvPicPr>
          <p:cNvPr id="17" name="trim.E641BC4C-4457-4932-8748-4CD8AD1395DD.MOV">
            <a:hlinkClick r:id="" action="ppaction://media"/>
            <a:extLst>
              <a:ext uri="{FF2B5EF4-FFF2-40B4-BE49-F238E27FC236}">
                <a16:creationId xmlns:a16="http://schemas.microsoft.com/office/drawing/2014/main" xmlns="" id="{67A529BD-30CD-DFFA-DB75-6D2127EB6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784" t="13357" r="11300" b="12802"/>
          <a:stretch/>
        </p:blipFill>
        <p:spPr>
          <a:xfrm>
            <a:off x="831754" y="2635014"/>
            <a:ext cx="6442053" cy="428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19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2D0928CC-A85F-74C3-E442-BDD1D9E2C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712" y="2160590"/>
            <a:ext cx="10984318" cy="401772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FDFC1117-5421-EB86-353B-8AF75FDF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71538"/>
            <a:ext cx="9226321" cy="1128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F 6  EN DUPLEX </a:t>
            </a:r>
            <a:b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229,09 m² de Surface utile  au RDC</a:t>
            </a:r>
            <a:b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COÛT : 375.000.000 FCFA HT</a:t>
            </a:r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rgbClr val="FFC000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2E25BE3F-B1B4-ECA3-9AB5-6E8FA24D3378}"/>
              </a:ext>
            </a:extLst>
          </p:cNvPr>
          <p:cNvSpPr txBox="1"/>
          <p:nvPr/>
        </p:nvSpPr>
        <p:spPr>
          <a:xfrm>
            <a:off x="3054735" y="3034638"/>
            <a:ext cx="61094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xmlns="" id="{A4BC189A-1E12-242B-999B-A1E6FC6597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655310"/>
              </p:ext>
            </p:extLst>
          </p:nvPr>
        </p:nvGraphicFramePr>
        <p:xfrm>
          <a:off x="7098769" y="2160590"/>
          <a:ext cx="4254261" cy="41711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1438">
                  <a:extLst>
                    <a:ext uri="{9D8B030D-6E8A-4147-A177-3AD203B41FA5}">
                      <a16:colId xmlns:a16="http://schemas.microsoft.com/office/drawing/2014/main" xmlns="" val="3886892412"/>
                    </a:ext>
                  </a:extLst>
                </a:gridCol>
                <a:gridCol w="1862823">
                  <a:extLst>
                    <a:ext uri="{9D8B030D-6E8A-4147-A177-3AD203B41FA5}">
                      <a16:colId xmlns:a16="http://schemas.microsoft.com/office/drawing/2014/main" xmlns="" val="849051372"/>
                    </a:ext>
                  </a:extLst>
                </a:gridCol>
              </a:tblGrid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546191612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557585970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Séjour + salle à manger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55.50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615963280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Cuisine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13.15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449163101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Couloir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12.56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41835703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Escalier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9.95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08305266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19.80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064775502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5.26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088964526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Dressing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2.90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003600821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29899158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3.12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11522169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1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3.90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99804235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Toilette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2.30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694429831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Abri voitures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34.30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835456140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Terrasse/Piscine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54.35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835046166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46457314"/>
                  </a:ext>
                </a:extLst>
              </a:tr>
              <a:tr h="236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229.09 m</a:t>
                      </a:r>
                      <a:r>
                        <a:rPr lang="fr-FR" sz="1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006692896"/>
                  </a:ext>
                </a:extLst>
              </a:tr>
            </a:tbl>
          </a:graphicData>
        </a:graphic>
      </p:graphicFrame>
      <p:pic>
        <p:nvPicPr>
          <p:cNvPr id="13" name="Espace réservé du contenu 3">
            <a:extLst>
              <a:ext uri="{FF2B5EF4-FFF2-40B4-BE49-F238E27FC236}">
                <a16:creationId xmlns:a16="http://schemas.microsoft.com/office/drawing/2014/main" xmlns="" id="{F8243845-11B4-84D8-8525-B0F746127BAB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12" y="2160589"/>
            <a:ext cx="6730057" cy="417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281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2D0928CC-A85F-74C3-E442-BDD1D9E2C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10387060" cy="4689005"/>
          </a:xfrm>
        </p:spPr>
        <p:txBody>
          <a:bodyPr/>
          <a:lstStyle/>
          <a:p>
            <a:r>
              <a:rPr lang="fr-SN" dirty="0"/>
              <a:t/>
            </a:r>
            <a:br>
              <a:rPr lang="fr-SN" dirty="0"/>
            </a:br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FDFC1117-5421-EB86-353B-8AF75FDF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58" y="901910"/>
            <a:ext cx="9312761" cy="1574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F 6  DUPLEX: 145,24 </a:t>
            </a:r>
            <a:r>
              <a:rPr lang="fr-FR" sz="2700" b="1" dirty="0">
                <a:solidFill>
                  <a:srgbClr val="E766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m²</a:t>
            </a: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Surface utile  á l’étage </a:t>
            </a:r>
            <a:b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Surface utile totale : 374,33</a:t>
            </a:r>
            <a:r>
              <a:rPr lang="fr-FR" sz="27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700" b="1" dirty="0">
                <a:solidFill>
                  <a:srgbClr val="E766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m²</a:t>
            </a:r>
            <a:r>
              <a:rPr lang="fr-FR" sz="27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r-FR" sz="27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27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surface du terrain avec piscine 400 </a:t>
            </a:r>
            <a:r>
              <a:rPr lang="fr-FR" sz="2700" b="1" dirty="0">
                <a:solidFill>
                  <a:srgbClr val="E766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m² </a:t>
            </a: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rgbClr val="FFC000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2E25BE3F-B1B4-ECA3-9AB5-6E8FA24D3378}"/>
              </a:ext>
            </a:extLst>
          </p:cNvPr>
          <p:cNvSpPr txBox="1"/>
          <p:nvPr/>
        </p:nvSpPr>
        <p:spPr>
          <a:xfrm>
            <a:off x="3054735" y="3034638"/>
            <a:ext cx="61094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18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xmlns="" id="{861EFBCE-8C78-8501-67B4-C13530F98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6565305"/>
              </p:ext>
            </p:extLst>
          </p:nvPr>
        </p:nvGraphicFramePr>
        <p:xfrm>
          <a:off x="7081212" y="2300280"/>
          <a:ext cx="4334934" cy="40173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8883">
                  <a:extLst>
                    <a:ext uri="{9D8B030D-6E8A-4147-A177-3AD203B41FA5}">
                      <a16:colId xmlns:a16="http://schemas.microsoft.com/office/drawing/2014/main" xmlns="" val="1319055437"/>
                    </a:ext>
                  </a:extLst>
                </a:gridCol>
                <a:gridCol w="1736051">
                  <a:extLst>
                    <a:ext uri="{9D8B030D-6E8A-4147-A177-3AD203B41FA5}">
                      <a16:colId xmlns:a16="http://schemas.microsoft.com/office/drawing/2014/main" xmlns="" val="3011904724"/>
                    </a:ext>
                  </a:extLst>
                </a:gridCol>
              </a:tblGrid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147196571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659339312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Couloir 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11.38 m²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988658816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Parent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55.50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187076079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1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6.62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870990554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Dressing 1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5.94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895107689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19.80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540571461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5.26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869413038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Dressing 2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2.90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4062215127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Chambre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26320776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Salle d’eau 3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3.12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462904421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 1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4.98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938264868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 2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13.94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353147989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Terrasse 3</a:t>
                      </a:r>
                      <a:endParaRPr lang="fr-SN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3.80 m²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330589951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467775313"/>
                  </a:ext>
                </a:extLst>
              </a:tr>
              <a:tr h="251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Surface totale étage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fr-FR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145,24 </a:t>
                      </a:r>
                      <a:endParaRPr lang="fr-SN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784155269"/>
                  </a:ext>
                </a:extLst>
              </a:tr>
            </a:tbl>
          </a:graphicData>
        </a:graphic>
      </p:graphicFrame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D78F5A85-1275-0AF2-AAC5-9EF12FBC0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3" y="2300288"/>
            <a:ext cx="6707137" cy="401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69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B4667732-7F78-44AE-A2B9-CCB74785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16638"/>
            <a:ext cx="9606149" cy="1483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FRAIS D’OUVERTURE DE DOSSIERS</a:t>
            </a:r>
            <a:b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 </a:t>
            </a:r>
            <a:b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1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DÉLAI DE LIVRAISON</a:t>
            </a:r>
            <a: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</a:t>
            </a:r>
            <a:br>
              <a:rPr lang="fr-FR" sz="4000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			</a:t>
            </a:r>
            <a:br>
              <a:rPr lang="fr-FR" b="1" dirty="0">
                <a:solidFill>
                  <a:schemeClr val="accent4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endParaRPr lang="fr-FR" b="1" dirty="0">
              <a:solidFill>
                <a:schemeClr val="accent4"/>
              </a:solidFill>
              <a:latin typeface="Monotype Corsiva" panose="03010101010201010101" pitchFamily="66" charset="0"/>
              <a:cs typeface="Times New Roman" panose="02020603050405020304" pitchFamily="18" charset="0"/>
            </a:endParaRP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xmlns="" id="{AEA0CAB0-6694-AAC6-EF94-BECF5D2C9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471738"/>
            <a:ext cx="9606149" cy="35696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just">
              <a:buFont typeface="Wingdings" panose="05000000000000000000" pitchFamily="2" charset="2"/>
              <a:buChar char="v"/>
            </a:pP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F3 économique :</a:t>
            </a:r>
            <a:r>
              <a:rPr lang="fr-CA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100 000 F CFA</a:t>
            </a: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</a:t>
            </a:r>
          </a:p>
          <a:p>
            <a:pPr marL="571500" indent="-571500" algn="just">
              <a:buFont typeface="Wingdings" panose="05000000000000000000" pitchFamily="2" charset="2"/>
              <a:buChar char="v"/>
            </a:pP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F4 économique : </a:t>
            </a:r>
            <a:r>
              <a:rPr lang="fr-CA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150 000 F CFA HT</a:t>
            </a:r>
          </a:p>
          <a:p>
            <a:pPr marL="571500" indent="-571500" algn="just">
              <a:buFont typeface="Wingdings" panose="05000000000000000000" pitchFamily="2" charset="2"/>
              <a:buChar char="v"/>
            </a:pP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F5 grand standing RDC :</a:t>
            </a:r>
            <a:r>
              <a:rPr lang="fr-CA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250 000 F CFA HT</a:t>
            </a: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71500" indent="-571500" algn="just">
              <a:buFont typeface="Wingdings" panose="05000000000000000000" pitchFamily="2" charset="2"/>
              <a:buChar char="v"/>
            </a:pP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F6 grand standing en Duplex : </a:t>
            </a:r>
            <a:r>
              <a:rPr lang="fr-CA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300 000 F CFA HT</a:t>
            </a: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endParaRPr lang="fr-CA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fr-CA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délai de livraison des logements est d’un (1) an après le démarrage effectif des travaux de construction.</a:t>
            </a:r>
          </a:p>
          <a:p>
            <a:pPr algn="just"/>
            <a:r>
              <a:rPr lang="fr-CA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N.B : En cas de désistement les frais de dossiers ne seront pas remboursés.</a:t>
            </a:r>
          </a:p>
          <a:p>
            <a:pPr marL="571500" indent="-571500" algn="just">
              <a:buFont typeface="Wingdings" panose="05000000000000000000" pitchFamily="2" charset="2"/>
              <a:buChar char="v"/>
            </a:pPr>
            <a:endParaRPr lang="fr-CA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fr-SN" sz="2000" dirty="0"/>
          </a:p>
        </p:txBody>
      </p:sp>
    </p:spTree>
    <p:extLst>
      <p:ext uri="{BB962C8B-B14F-4D97-AF65-F5344CB8AC3E}">
        <p14:creationId xmlns:p14="http://schemas.microsoft.com/office/powerpoint/2010/main" val="2486385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EC4BB136-EE55-5B88-FA70-5462DD404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390" y="1057274"/>
            <a:ext cx="8459612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CONCEPT IMMOBILIER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B1513096-A16D-5A18-B1AB-0289622FE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389" y="1928814"/>
            <a:ext cx="9686924" cy="2214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ysClr val="windowText" lastClr="000000"/>
                </a:solidFill>
                <a:latin typeface="Calibri" panose="020F050202020403020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ysClr val="windowText" lastClr="000000"/>
                </a:solidFill>
                <a:latin typeface="Calibri" panose="020F050202020403020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ysClr val="windowText" lastClr="000000"/>
                </a:solidFill>
                <a:latin typeface="Calibri" panose="020F050202020403020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9pPr>
          </a:lstStyle>
          <a:p>
            <a:pPr lvl="2">
              <a:buFont typeface="Wingdings" pitchFamily="2" charset="2"/>
              <a:buChar char="q"/>
            </a:pPr>
            <a:r>
              <a:rPr lang="fr-F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fr-FR" sz="3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ités fermées et sécurisées </a:t>
            </a:r>
          </a:p>
          <a:p>
            <a:pPr lvl="2">
              <a:buFont typeface="Wingdings" pitchFamily="2" charset="2"/>
              <a:buChar char="q"/>
            </a:pP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Avec des portes d’entrées et de sorties contrôlées</a:t>
            </a:r>
            <a:endParaRPr lang="fr-FR" sz="32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q"/>
            </a:pPr>
            <a:r>
              <a:rPr lang="fr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É</a:t>
            </a:r>
            <a:r>
              <a:rPr lang="fr-CA" sz="3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quipées de caméras de surveillance</a:t>
            </a:r>
            <a:endParaRPr lang="fr-FR" sz="32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q"/>
            </a:pPr>
            <a:r>
              <a:rPr lang="fr-FR" sz="3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Avec des</a:t>
            </a: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infrastructures sociales</a:t>
            </a:r>
            <a:r>
              <a:rPr lang="fr-FR" sz="32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base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4263518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CC381439-B04C-10C3-3CBE-6E566890A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85837"/>
            <a:ext cx="9252479" cy="1100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6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NOTRE BASE DE TARIFICATION</a:t>
            </a:r>
            <a: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/>
            </a:r>
            <a:br>
              <a:rPr lang="fr-FR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</a:br>
            <a:r>
              <a:rPr lang="fr-CA" sz="4400" b="1" dirty="0">
                <a:solidFill>
                  <a:srgbClr val="FFC000"/>
                </a:solidFill>
                <a:latin typeface="Monotype Corsiva" panose="03010101010201010101" pitchFamily="66" charset="0"/>
                <a:cs typeface="Times New Roman" panose="02020603050405020304" pitchFamily="18" charset="0"/>
              </a:rPr>
              <a:t> </a:t>
            </a:r>
            <a:r>
              <a:rPr lang="fr-CA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tarification est basée sur la prise en</a:t>
            </a:r>
            <a:r>
              <a:rPr lang="fr-CA" sz="22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charge </a:t>
            </a:r>
            <a:r>
              <a:rPr lang="fr-CA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entière </a:t>
            </a:r>
            <a:r>
              <a:rPr lang="fr-CA" sz="22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 </a:t>
            </a:r>
            <a:r>
              <a:rPr lang="fr-F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élé</a:t>
            </a:r>
            <a:r>
              <a:rPr lang="fr-FR" sz="22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ments</a:t>
            </a:r>
            <a:r>
              <a:rPr lang="fr-CA" sz="22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suivants :</a:t>
            </a:r>
            <a:endParaRPr lang="fr-FR" sz="2200" dirty="0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B9A04B70-6B16-BBE0-BEC1-100565899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571750"/>
            <a:ext cx="9595379" cy="27860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 foncier</a:t>
            </a:r>
          </a:p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les voiries et réseaux divers (</a:t>
            </a:r>
            <a:r>
              <a:rPr lang="fr-CA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VRD</a:t>
            </a: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 infrastructures sociales de base</a:t>
            </a:r>
          </a:p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fr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fourniture en énergie solaire  </a:t>
            </a:r>
            <a:endParaRPr lang="fr-CA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fr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fourniture en eau potable pure </a:t>
            </a:r>
            <a:endParaRPr lang="fr-CA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itchFamily="2" charset="2"/>
              <a:buChar char="q"/>
            </a:pPr>
            <a:r>
              <a:rPr lang="fr-CA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les frais de mutation </a:t>
            </a:r>
            <a:endParaRPr lang="fr-CA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5643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EE5340EE-9D58-029C-1538-0A9B7A109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xmlns="" id="{263F152A-7BC6-5455-F400-3C9B47E0F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16638"/>
            <a:ext cx="9138179" cy="9423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CONDITIONS PREFERENTIELLES EN FAVEUR DES ACQUÉREURS DES LOGEMENTS ECONOMIQUES</a:t>
            </a:r>
            <a:endParaRPr lang="fr-FR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xmlns="" id="{5229648D-076A-2D2B-050F-E6CB13D004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6597242"/>
              </p:ext>
            </p:extLst>
          </p:nvPr>
        </p:nvGraphicFramePr>
        <p:xfrm>
          <a:off x="677333" y="2134521"/>
          <a:ext cx="9138179" cy="4282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35608">
                  <a:extLst>
                    <a:ext uri="{9D8B030D-6E8A-4147-A177-3AD203B41FA5}">
                      <a16:colId xmlns:a16="http://schemas.microsoft.com/office/drawing/2014/main" xmlns="" val="2307112364"/>
                    </a:ext>
                  </a:extLst>
                </a:gridCol>
                <a:gridCol w="4002571">
                  <a:extLst>
                    <a:ext uri="{9D8B030D-6E8A-4147-A177-3AD203B41FA5}">
                      <a16:colId xmlns:a16="http://schemas.microsoft.com/office/drawing/2014/main" xmlns="" val="983629358"/>
                    </a:ext>
                  </a:extLst>
                </a:gridCol>
              </a:tblGrid>
              <a:tr h="931896">
                <a:tc>
                  <a:txBody>
                    <a:bodyPr/>
                    <a:lstStyle/>
                    <a:p>
                      <a:pPr algn="ctr"/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 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Modalités 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1225523221"/>
                  </a:ext>
                </a:extLst>
              </a:tr>
              <a:tr h="648273"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Montant maximum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Selon possibilité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21031959"/>
                  </a:ext>
                </a:extLst>
              </a:tr>
              <a:tr h="647289"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Taux d’intérêts  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7,5% HT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4043068788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Frais de dossiers de la banque 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1% HT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1571082584"/>
                  </a:ext>
                </a:extLst>
              </a:tr>
              <a:tr h="647289"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Durée maximum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Vingt (</a:t>
                      </a:r>
                      <a:r>
                        <a:rPr lang="fr-CA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r>
                        <a:rPr lang="fr-CA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 ans</a:t>
                      </a:r>
                      <a:endParaRPr lang="fr-S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3789060802"/>
                  </a:ext>
                </a:extLst>
              </a:tr>
              <a:tr h="737089">
                <a:tc>
                  <a:txBody>
                    <a:bodyPr/>
                    <a:lstStyle/>
                    <a:p>
                      <a:r>
                        <a:rPr lang="fr-S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Quotité cessible</a:t>
                      </a:r>
                    </a:p>
                  </a:txBody>
                  <a:tcPr marL="74480" marR="74480" marT="37240" marB="37240"/>
                </a:tc>
                <a:tc>
                  <a:txBody>
                    <a:bodyPr/>
                    <a:lstStyle/>
                    <a:p>
                      <a:r>
                        <a:rPr lang="fr-S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Jusqu’à 50%</a:t>
                      </a:r>
                    </a:p>
                  </a:txBody>
                  <a:tcPr marL="74480" marR="74480" marT="37240" marB="37240"/>
                </a:tc>
                <a:extLst>
                  <a:ext uri="{0D108BD9-81ED-4DB2-BD59-A6C34878D82A}">
                    <a16:rowId xmlns:a16="http://schemas.microsoft.com/office/drawing/2014/main" xmlns="" val="3485986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9364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50043D2E-2950-C284-79D9-0EAEBF5DF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509654" cy="1333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GARANTIES POUR LES ACQUEREURS DES LOGEMENTS ÉCONOMIQUES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A77BB7F2-A1AD-1775-BE2F-4EE65E25E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2160589"/>
            <a:ext cx="9509654" cy="4087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Apport initial : pas d’apport ;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Domiciliation totale du revenu 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Hypothèque de </a:t>
            </a:r>
            <a:r>
              <a:rPr lang="fr-FR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1</a:t>
            </a:r>
            <a:r>
              <a:rPr lang="fr-FR" sz="2400" baseline="30000" dirty="0">
                <a:latin typeface="Times New Roman" panose="02020603050405020304" pitchFamily="18" charset="0"/>
                <a:ea typeface="Calibri" panose="020F0502020204030204" pitchFamily="34" charset="0"/>
              </a:rPr>
              <a:t>er</a:t>
            </a: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 sur le bien à acquérir ou à rénover 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Délégation d’assurance vie couvrant le montant du crédit 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Délégation d’assurances multirisques couvrant le montant du crédit 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Possibilité de différé jusqu’à 12 mois 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fr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Frais d’assurances et de notaire pris en charge par le client</a:t>
            </a:r>
            <a:r>
              <a:rPr lang="fr-CA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(à considérer dans le montage du dossier) ;</a:t>
            </a:r>
          </a:p>
          <a:p>
            <a:pPr algn="just"/>
            <a:r>
              <a:rPr lang="fr-CA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*Souscription pack obligatoire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94891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CE360597-0655-DADE-08F4-3F3440F21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681103" cy="3880773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142CDF36-37FD-0636-445D-8C542D8BE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16638"/>
            <a:ext cx="9681104" cy="897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CONDITIONS PREFERENTIELLES EN FAVEUR DES ACQUÉREURS DES LOGEMENTS</a:t>
            </a:r>
            <a:r>
              <a:rPr lang="fr-CA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GRAND STANDING</a:t>
            </a:r>
            <a:endParaRPr lang="fr-FR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xmlns="" id="{521D78F3-9A85-1062-BA55-70F31C6655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378778"/>
              </p:ext>
            </p:extLst>
          </p:nvPr>
        </p:nvGraphicFramePr>
        <p:xfrm>
          <a:off x="677333" y="2160591"/>
          <a:ext cx="10348576" cy="40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6382">
                  <a:extLst>
                    <a:ext uri="{9D8B030D-6E8A-4147-A177-3AD203B41FA5}">
                      <a16:colId xmlns:a16="http://schemas.microsoft.com/office/drawing/2014/main" xmlns="" val="3906903704"/>
                    </a:ext>
                  </a:extLst>
                </a:gridCol>
                <a:gridCol w="4372194">
                  <a:extLst>
                    <a:ext uri="{9D8B030D-6E8A-4147-A177-3AD203B41FA5}">
                      <a16:colId xmlns:a16="http://schemas.microsoft.com/office/drawing/2014/main" xmlns="" val="3769284607"/>
                    </a:ext>
                  </a:extLst>
                </a:gridCol>
              </a:tblGrid>
              <a:tr h="692495">
                <a:tc>
                  <a:txBody>
                    <a:bodyPr/>
                    <a:lstStyle/>
                    <a:p>
                      <a:pPr algn="ctr"/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Désignation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Modalités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3818552700"/>
                  </a:ext>
                </a:extLst>
              </a:tr>
              <a:tr h="675181"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Montant maximum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Selon possibilité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3805137364"/>
                  </a:ext>
                </a:extLst>
              </a:tr>
              <a:tr h="663289"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Taux d’intérêts  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7,5% HT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1398505740"/>
                  </a:ext>
                </a:extLst>
              </a:tr>
              <a:tr h="658620"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Frais de dossiers de la banque 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1% HT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2959253744"/>
                  </a:ext>
                </a:extLst>
              </a:tr>
              <a:tr h="661168"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Durée maximum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Sept (</a:t>
                      </a:r>
                      <a:r>
                        <a:rPr lang="fr-CA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fr-CA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 ans</a:t>
                      </a:r>
                      <a:endParaRPr lang="fr-S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563665698"/>
                  </a:ext>
                </a:extLst>
              </a:tr>
              <a:tr h="737057">
                <a:tc>
                  <a:txBody>
                    <a:bodyPr/>
                    <a:lstStyle/>
                    <a:p>
                      <a:r>
                        <a:rPr lang="fr-S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Quotité cessible</a:t>
                      </a:r>
                    </a:p>
                  </a:txBody>
                  <a:tcPr marL="82475" marR="82475" marT="41238" marB="41238"/>
                </a:tc>
                <a:tc>
                  <a:txBody>
                    <a:bodyPr/>
                    <a:lstStyle/>
                    <a:p>
                      <a:r>
                        <a:rPr lang="fr-S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Jusqu’à 50%</a:t>
                      </a:r>
                    </a:p>
                  </a:txBody>
                  <a:tcPr marL="82475" marR="82475" marT="41238" marB="41238"/>
                </a:tc>
                <a:extLst>
                  <a:ext uri="{0D108BD9-81ED-4DB2-BD59-A6C34878D82A}">
                    <a16:rowId xmlns:a16="http://schemas.microsoft.com/office/drawing/2014/main" xmlns="" val="1106082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5254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68DFFD73-17D7-106B-11A3-44D2C6EDA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857250"/>
            <a:ext cx="9086850" cy="11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GARANTIES POUR LES ACQUEREURS DES LOGEMENTS GRAND STANDING</a:t>
            </a:r>
            <a:endParaRPr lang="fr-FR" sz="32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C11C6DAC-FA3F-DA37-6B00-6CC620151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6" y="2216188"/>
            <a:ext cx="9086850" cy="5114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Apport initial : pas d’apport ; 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Domiciliation totale du revenu ;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Hypothèque de </a:t>
            </a:r>
            <a:r>
              <a:rPr lang="fr-FR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1</a:t>
            </a:r>
            <a:r>
              <a:rPr lang="fr-FR" sz="2400" baseline="30000" dirty="0">
                <a:latin typeface="Times New Roman" panose="02020603050405020304" pitchFamily="18" charset="0"/>
                <a:ea typeface="Calibri" panose="020F0502020204030204" pitchFamily="34" charset="0"/>
              </a:rPr>
              <a:t>er</a:t>
            </a: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 sur le bien à acquérir ou à rénover ;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Délégation d’assurance vie couvrant le montant du crédit ;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Délégation d’assurances multirisques couvrant le montant du crédit ;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Possibilité de différé : pas de différé ; </a:t>
            </a:r>
          </a:p>
          <a:p>
            <a:pPr marL="285750" lvl="0" indent="-285750" algn="just">
              <a:buClr>
                <a:srgbClr val="90C226"/>
              </a:buClr>
              <a:buFont typeface="Wingdings" panose="05000000000000000000" pitchFamily="2" charset="2"/>
              <a:buChar char="Ø"/>
            </a:pPr>
            <a:r>
              <a:rPr lang="fr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Frais d’assurances et de notaire pris en charge par le client</a:t>
            </a:r>
            <a:r>
              <a:rPr lang="fr-CA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(à considérer dans le montage du dossier) ;</a:t>
            </a:r>
          </a:p>
          <a:p>
            <a:pPr lvl="0" algn="just">
              <a:buClr>
                <a:srgbClr val="90C226"/>
              </a:buClr>
            </a:pPr>
            <a:r>
              <a:rPr lang="fr-CA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*Souscription pack obligatoire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9648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EC07D559-28D5-42A2-CB96-74FC2DDAB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1000125"/>
            <a:ext cx="8815388" cy="74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SPÉCIAL DIASPORA </a:t>
            </a:r>
            <a:endParaRPr lang="fr-FR" sz="32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39D9D8D1-EEC6-9518-2023-5D0A13086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2243138"/>
            <a:ext cx="8815387" cy="36147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NINKI BAT </a:t>
            </a:r>
            <a:r>
              <a:rPr lang="fr-CA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</a:t>
            </a:r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fr-FR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l’ouverture de comptes séquestres qui seront sous l’entière responsabilité de nos banques partenaires. 	Une fois le prix du logement entièrement libéré, le logement leur sera construit.</a:t>
            </a:r>
          </a:p>
          <a:p>
            <a:pPr marL="457200" lvl="1" indent="0" algn="just">
              <a:buNone/>
            </a:pPr>
            <a:endParaRPr lang="fr-FR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fr-CA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 le client acquéreur n’arrive pas à libérer le montant nécessaire pour le logement de son choix, ou décide d’abandonner à mi-chemin, l’argent lui sera restitué par les banques.</a:t>
            </a:r>
          </a:p>
          <a:p>
            <a:pPr lvl="1" algn="just"/>
            <a:endParaRPr lang="fr-CA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fr-CA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N.B : En cas de désistement les frais de dossiers ne seront pas remboursés.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37288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A9CB67D-09B5-4C14-A1A2-B6A217638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227" y="728664"/>
            <a:ext cx="9315450" cy="5200649"/>
          </a:xfrm>
        </p:spPr>
        <p:txBody>
          <a:bodyPr/>
          <a:lstStyle/>
          <a:p>
            <a:pPr algn="ctr"/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Av. Bourguiba, Immeuble ECOBANK 4</a:t>
            </a:r>
            <a:r>
              <a:rPr lang="fr-CA" sz="2000" baseline="30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ème</a:t>
            </a:r>
            <a:r>
              <a:rPr lang="fr-CA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Étage,</a:t>
            </a:r>
            <a:r>
              <a:rPr lang="fr-S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Dakar-Sénégal    </a:t>
            </a:r>
            <a:br>
              <a:rPr lang="fr-S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S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Téléphone: +221 77 293 34 46, Email : </a:t>
            </a:r>
            <a:r>
              <a:rPr lang="fr-SN" sz="20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banna.kunda@gmail.com</a:t>
            </a:r>
            <a:r>
              <a:rPr lang="fr-SN" sz="20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SN" sz="2000" u="sng" dirty="0"/>
          </a:p>
        </p:txBody>
      </p:sp>
      <p:pic>
        <p:nvPicPr>
          <p:cNvPr id="4" name="Image 3" descr="Ninki Bat Logotype 1.png">
            <a:extLst>
              <a:ext uri="{FF2B5EF4-FFF2-40B4-BE49-F238E27FC236}">
                <a16:creationId xmlns:a16="http://schemas.microsoft.com/office/drawing/2014/main" xmlns="" id="{8465C30B-F0E6-4B6D-B3C6-4F4A3E12172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43251" y="728664"/>
            <a:ext cx="4657724" cy="430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07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6C73590E-9C2E-8EAD-0003-50235F2E5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71563"/>
            <a:ext cx="8386762" cy="6429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CA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CIBLES</a:t>
            </a:r>
            <a:endParaRPr lang="fr-FR" sz="32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xmlns="" id="{D7BF26A5-B0A4-E83C-CE66-2429FE49F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699" y="1871663"/>
            <a:ext cx="8386763" cy="371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ysClr val="windowText" lastClr="000000"/>
                </a:solidFill>
                <a:latin typeface="Calibri" panose="020F050202020403020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ysClr val="windowText" lastClr="000000"/>
                </a:solidFill>
                <a:latin typeface="Calibri" panose="020F050202020403020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ysClr val="windowText" lastClr="000000"/>
                </a:solidFill>
                <a:latin typeface="Calibri" panose="020F050202020403020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9pPr>
          </a:lstStyle>
          <a:p>
            <a:pPr marL="0" indent="0" algn="just">
              <a:buNone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Tous clients acquéreurs répondant au mode de cession de logements défini par l’entreprise, notamment ceux du :</a:t>
            </a:r>
          </a:p>
          <a:p>
            <a:pPr marL="0" indent="0">
              <a:buNone/>
            </a:pPr>
            <a:endParaRPr lang="fr-CA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Secteur Public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Secteur Parapublic 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Secteur Privé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Secteur informel 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fr-CA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Diaspora</a:t>
            </a:r>
            <a:endParaRPr lang="fr-SN" sz="28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141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CF1AE9FD-6A20-2407-EA59-CF28CA87E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28700"/>
            <a:ext cx="9509604" cy="642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PARTENAIRES FINANCIERS</a:t>
            </a:r>
            <a:endParaRPr lang="fr-FR" sz="32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xmlns="" id="{DC7A0BF3-0D36-0978-AA91-11859C8B8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90"/>
            <a:ext cx="9509605" cy="2974968"/>
          </a:xfrm>
        </p:spPr>
        <p:txBody>
          <a:bodyPr/>
          <a:lstStyle/>
          <a:p>
            <a:endParaRPr lang="fr-FR" dirty="0"/>
          </a:p>
        </p:txBody>
      </p:sp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xmlns="" id="{FF37A454-2057-727F-F5AA-13779B85F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176804"/>
              </p:ext>
            </p:extLst>
          </p:nvPr>
        </p:nvGraphicFramePr>
        <p:xfrm>
          <a:off x="677334" y="2160591"/>
          <a:ext cx="9509606" cy="322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3679">
                  <a:extLst>
                    <a:ext uri="{9D8B030D-6E8A-4147-A177-3AD203B41FA5}">
                      <a16:colId xmlns:a16="http://schemas.microsoft.com/office/drawing/2014/main" xmlns="" val="3809580960"/>
                    </a:ext>
                  </a:extLst>
                </a:gridCol>
                <a:gridCol w="2255927">
                  <a:extLst>
                    <a:ext uri="{9D8B030D-6E8A-4147-A177-3AD203B41FA5}">
                      <a16:colId xmlns:a16="http://schemas.microsoft.com/office/drawing/2014/main" xmlns="" val="1970745287"/>
                    </a:ext>
                  </a:extLst>
                </a:gridCol>
              </a:tblGrid>
              <a:tr h="7654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PARTENAIRES</a:t>
                      </a:r>
                      <a:endParaRPr lang="fr-S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PAYS</a:t>
                      </a:r>
                    </a:p>
                  </a:txBody>
                  <a:tcPr marL="88993" marR="88993" marT="44496" marB="44496"/>
                </a:tc>
                <a:extLst>
                  <a:ext uri="{0D108BD9-81ED-4DB2-BD59-A6C34878D82A}">
                    <a16:rowId xmlns:a16="http://schemas.microsoft.com/office/drawing/2014/main" xmlns="" val="2324042819"/>
                  </a:ext>
                </a:extLst>
              </a:tr>
              <a:tr h="736493">
                <a:tc>
                  <a:txBody>
                    <a:bodyPr/>
                    <a:lstStyle/>
                    <a:p>
                      <a:r>
                        <a:rPr lang="fr-CA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Banque de Commerce et de l’Industrie de Chine (ICBC)</a:t>
                      </a:r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Chine </a:t>
                      </a:r>
                      <a:endParaRPr lang="fr-S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extLst>
                  <a:ext uri="{0D108BD9-81ED-4DB2-BD59-A6C34878D82A}">
                    <a16:rowId xmlns:a16="http://schemas.microsoft.com/office/drawing/2014/main" xmlns="" val="548363004"/>
                  </a:ext>
                </a:extLst>
              </a:tr>
              <a:tr h="736493">
                <a:tc>
                  <a:txBody>
                    <a:bodyPr/>
                    <a:lstStyle/>
                    <a:p>
                      <a:r>
                        <a:rPr lang="fr-CA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FBNBank Sénégal</a:t>
                      </a:r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S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 </a:t>
                      </a:r>
                    </a:p>
                    <a:p>
                      <a:pPr algn="ctr"/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extLst>
                  <a:ext uri="{0D108BD9-81ED-4DB2-BD59-A6C34878D82A}">
                    <a16:rowId xmlns:a16="http://schemas.microsoft.com/office/drawing/2014/main" xmlns="" val="3672422854"/>
                  </a:ext>
                </a:extLst>
              </a:tr>
              <a:tr h="736493">
                <a:tc>
                  <a:txBody>
                    <a:bodyPr/>
                    <a:lstStyle/>
                    <a:p>
                      <a:r>
                        <a:rPr lang="fr-CA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Banque Atlantique du Sénégal</a:t>
                      </a:r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S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 </a:t>
                      </a:r>
                    </a:p>
                    <a:p>
                      <a:pPr algn="ctr"/>
                      <a:endParaRPr lang="fr-FR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8993" marR="88993" marT="44496" marB="44496"/>
                </a:tc>
                <a:extLst>
                  <a:ext uri="{0D108BD9-81ED-4DB2-BD59-A6C34878D82A}">
                    <a16:rowId xmlns:a16="http://schemas.microsoft.com/office/drawing/2014/main" xmlns="" val="3681027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388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xmlns="" id="{702B0722-A4E1-671F-6A03-8EECC885E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62" y="1171575"/>
            <a:ext cx="8316739" cy="585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CONSULTANTS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xmlns="" id="{5CC4D36B-4ED9-F28A-AA4E-93472C38E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262" y="2343150"/>
            <a:ext cx="9818495" cy="2128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ysClr val="windowText" lastClr="000000"/>
                </a:solidFill>
                <a:latin typeface="Calibri" panose="020F050202020403020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ysClr val="windowText" lastClr="000000"/>
                </a:solidFill>
                <a:latin typeface="Calibri" panose="020F050202020403020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ysClr val="windowText" lastClr="000000"/>
                </a:solidFill>
                <a:latin typeface="Calibri" panose="020F050202020403020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ysClr val="windowText" lastClr="000000"/>
                </a:solidFill>
                <a:latin typeface="Calibri" panose="020F0502020204030204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fr-S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SN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 Furqan Credit Connect, Emirats Arabes Unis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S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SN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Krystal Financial Consultants, Emirats Arabes Unis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S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SN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KDK Global Investments, Sénégal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S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SN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PROXICONCEPT Group, Sénégal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01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1D14371C-D271-EABA-C373-1092CD3CC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10348314" cy="4671514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0C4D2DFC-9DB8-9504-A5AB-38979D1DA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00113"/>
            <a:ext cx="10348314" cy="686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PARTENAIRES TECHNIQUES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xmlns="" id="{E268BF05-8E8C-DAE3-6297-83964BE780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5249872"/>
              </p:ext>
            </p:extLst>
          </p:nvPr>
        </p:nvGraphicFramePr>
        <p:xfrm>
          <a:off x="649692" y="1670743"/>
          <a:ext cx="10864974" cy="5077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79671">
                  <a:extLst>
                    <a:ext uri="{9D8B030D-6E8A-4147-A177-3AD203B41FA5}">
                      <a16:colId xmlns:a16="http://schemas.microsoft.com/office/drawing/2014/main" xmlns="" val="3612586630"/>
                    </a:ext>
                  </a:extLst>
                </a:gridCol>
                <a:gridCol w="3829641">
                  <a:extLst>
                    <a:ext uri="{9D8B030D-6E8A-4147-A177-3AD203B41FA5}">
                      <a16:colId xmlns:a16="http://schemas.microsoft.com/office/drawing/2014/main" xmlns="" val="3190505772"/>
                    </a:ext>
                  </a:extLst>
                </a:gridCol>
                <a:gridCol w="1355662">
                  <a:extLst>
                    <a:ext uri="{9D8B030D-6E8A-4147-A177-3AD203B41FA5}">
                      <a16:colId xmlns:a16="http://schemas.microsoft.com/office/drawing/2014/main" xmlns="" val="3281138207"/>
                    </a:ext>
                  </a:extLst>
                </a:gridCol>
              </a:tblGrid>
              <a:tr h="634972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PARTENAIRES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RÔLE DANS LE PROJET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PAYS</a:t>
                      </a: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097942998"/>
                  </a:ext>
                </a:extLst>
              </a:tr>
              <a:tr h="634972"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Shaanxi Construction Engineering Group Corporation Limited (SCEGC)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Constructeur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Chine 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198048380"/>
                  </a:ext>
                </a:extLst>
              </a:tr>
              <a:tr h="361453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C.A.W.D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Maître d’œuvre 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3522692524"/>
                  </a:ext>
                </a:extLst>
              </a:tr>
              <a:tr h="164940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Sahel Ingénierie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FR" sz="2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Bureau d’études structures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  <a:p>
                      <a:pPr algn="ctr"/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131356569"/>
                  </a:ext>
                </a:extLst>
              </a:tr>
              <a:tr h="394469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Groupement Ingénierie Études (GIE)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Bureau d’études  Lots Techniques 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  <a:p>
                      <a:pPr algn="ctr"/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576066981"/>
                  </a:ext>
                </a:extLst>
              </a:tr>
              <a:tr h="634972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B.B.S.E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Géomètre 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  <a:p>
                      <a:pPr algn="ctr"/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523480375"/>
                  </a:ext>
                </a:extLst>
              </a:tr>
              <a:tr h="634972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Synergie Environnement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d’études impact environnemental et social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  <a:p>
                      <a:pPr algn="ctr"/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372767240"/>
                  </a:ext>
                </a:extLst>
              </a:tr>
              <a:tr h="634972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AGTS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d’études de sol</a:t>
                      </a:r>
                      <a:endParaRPr lang="fr-FR" sz="2000" dirty="0"/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/>
                    </a:p>
                    <a:p>
                      <a:pPr algn="ctr"/>
                      <a:endParaRPr lang="fr-FR" sz="2000" dirty="0"/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3985197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284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B07ECC68-C001-BF33-9C6C-5FC7DA93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xmlns="" id="{3F65825E-FD88-8305-C6F5-A280DCF9A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76" y="685799"/>
            <a:ext cx="984484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PARTENAIRES TECHNIQUES</a:t>
            </a: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xmlns="" id="{04B9150F-2E54-8915-9571-88718CA02B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415609"/>
              </p:ext>
            </p:extLst>
          </p:nvPr>
        </p:nvGraphicFramePr>
        <p:xfrm>
          <a:off x="677334" y="1540607"/>
          <a:ext cx="9809787" cy="4529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94866">
                  <a:extLst>
                    <a:ext uri="{9D8B030D-6E8A-4147-A177-3AD203B41FA5}">
                      <a16:colId xmlns:a16="http://schemas.microsoft.com/office/drawing/2014/main" xmlns="" val="3612586630"/>
                    </a:ext>
                  </a:extLst>
                </a:gridCol>
                <a:gridCol w="3090919">
                  <a:extLst>
                    <a:ext uri="{9D8B030D-6E8A-4147-A177-3AD203B41FA5}">
                      <a16:colId xmlns:a16="http://schemas.microsoft.com/office/drawing/2014/main" xmlns="" val="3190505772"/>
                    </a:ext>
                  </a:extLst>
                </a:gridCol>
                <a:gridCol w="1224002">
                  <a:extLst>
                    <a:ext uri="{9D8B030D-6E8A-4147-A177-3AD203B41FA5}">
                      <a16:colId xmlns:a16="http://schemas.microsoft.com/office/drawing/2014/main" xmlns="" val="3281138207"/>
                    </a:ext>
                  </a:extLst>
                </a:gridCol>
              </a:tblGrid>
              <a:tr h="566196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PARTENAIRES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RÔLE DANS LE PROJET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PAYS</a:t>
                      </a: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097942998"/>
                  </a:ext>
                </a:extLst>
              </a:tr>
              <a:tr h="182569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TFG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d’études de sol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198048380"/>
                  </a:ext>
                </a:extLst>
              </a:tr>
              <a:tr h="572568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S.E.C.CO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Bureau de contrôle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3522692524"/>
                  </a:ext>
                </a:extLst>
              </a:tr>
              <a:tr h="566196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SCAT International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Bureau de contrôle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131356569"/>
                  </a:ext>
                </a:extLst>
              </a:tr>
              <a:tr h="566196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CLEM une solution logistique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Transitaire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576066981"/>
                  </a:ext>
                </a:extLst>
              </a:tr>
              <a:tr h="566196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FIDUCONSEIL Expert-Comptable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comptable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523480375"/>
                  </a:ext>
                </a:extLst>
              </a:tr>
              <a:tr h="566196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Zenith Assurance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Conseiller en assurance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372767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5809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7413653C-0B88-0F3C-FF67-2C5BE488F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90"/>
            <a:ext cx="9944483" cy="234234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BFCAA250-2EC8-FCF7-9C3C-DADCA975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1085850"/>
            <a:ext cx="9944483" cy="542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PARTENAIRES TECHNIQUES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xmlns="" id="{BFB4A859-018C-D886-23EC-C1B4E18B09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3223739"/>
              </p:ext>
            </p:extLst>
          </p:nvPr>
        </p:nvGraphicFramePr>
        <p:xfrm>
          <a:off x="677332" y="1885759"/>
          <a:ext cx="9944485" cy="284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7643">
                  <a:extLst>
                    <a:ext uri="{9D8B030D-6E8A-4147-A177-3AD203B41FA5}">
                      <a16:colId xmlns:a16="http://schemas.microsoft.com/office/drawing/2014/main" xmlns="" val="3612586630"/>
                    </a:ext>
                  </a:extLst>
                </a:gridCol>
                <a:gridCol w="3866034">
                  <a:extLst>
                    <a:ext uri="{9D8B030D-6E8A-4147-A177-3AD203B41FA5}">
                      <a16:colId xmlns:a16="http://schemas.microsoft.com/office/drawing/2014/main" xmlns="" val="3190505772"/>
                    </a:ext>
                  </a:extLst>
                </a:gridCol>
                <a:gridCol w="1240808">
                  <a:extLst>
                    <a:ext uri="{9D8B030D-6E8A-4147-A177-3AD203B41FA5}">
                      <a16:colId xmlns:a16="http://schemas.microsoft.com/office/drawing/2014/main" xmlns="" val="3281138207"/>
                    </a:ext>
                  </a:extLst>
                </a:gridCol>
              </a:tblGrid>
              <a:tr h="671704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PARTENAIRES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RÔLE DANS LE PROJET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PAYS</a:t>
                      </a: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097942998"/>
                  </a:ext>
                </a:extLst>
              </a:tr>
              <a:tr h="691219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Allianz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Compagnie d’Assurance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198048380"/>
                  </a:ext>
                </a:extLst>
              </a:tr>
              <a:tr h="691219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Vision IMMOTECH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Promoteur Immobilier</a:t>
                      </a:r>
                      <a:b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3522692524"/>
                  </a:ext>
                </a:extLst>
              </a:tr>
              <a:tr h="786840"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COHAGEN 2000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Coopérative d’Habitat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131356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8601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CF61D3DA-9EAC-F793-2EE7-FCC1270E8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90"/>
            <a:ext cx="9752541" cy="2039172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xmlns="" id="{1F2531BE-D9D9-E303-ADD5-46DC9A7A8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00137"/>
            <a:ext cx="9521743" cy="585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ysClr val="windowText" lastClr="000000"/>
                </a:solidFill>
                <a:latin typeface="Calibri Light" panose="020F0302020204030204"/>
              </a:defRPr>
            </a:lvl1pPr>
          </a:lstStyle>
          <a:p>
            <a:pPr algn="ctr"/>
            <a:r>
              <a:rPr lang="fr-FR" sz="3200" b="1" dirty="0">
                <a:solidFill>
                  <a:srgbClr val="ED7D3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CONSEILLERS JURIDIQUES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xmlns="" id="{7B941753-5BF0-D9A0-C912-3EBE6AD8E7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891983"/>
              </p:ext>
            </p:extLst>
          </p:nvPr>
        </p:nvGraphicFramePr>
        <p:xfrm>
          <a:off x="677334" y="2160589"/>
          <a:ext cx="9752541" cy="2039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1816">
                  <a:extLst>
                    <a:ext uri="{9D8B030D-6E8A-4147-A177-3AD203B41FA5}">
                      <a16:colId xmlns:a16="http://schemas.microsoft.com/office/drawing/2014/main" xmlns="" val="3612586630"/>
                    </a:ext>
                  </a:extLst>
                </a:gridCol>
                <a:gridCol w="3460806">
                  <a:extLst>
                    <a:ext uri="{9D8B030D-6E8A-4147-A177-3AD203B41FA5}">
                      <a16:colId xmlns:a16="http://schemas.microsoft.com/office/drawing/2014/main" xmlns="" val="3190505772"/>
                    </a:ext>
                  </a:extLst>
                </a:gridCol>
                <a:gridCol w="2339919">
                  <a:extLst>
                    <a:ext uri="{9D8B030D-6E8A-4147-A177-3AD203B41FA5}">
                      <a16:colId xmlns:a16="http://schemas.microsoft.com/office/drawing/2014/main" xmlns="" val="3281138207"/>
                    </a:ext>
                  </a:extLst>
                </a:gridCol>
              </a:tblGrid>
              <a:tr h="610015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STRUCTURES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RÔLE DANS LE PROJET</a:t>
                      </a: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PAYS</a:t>
                      </a: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097942998"/>
                  </a:ext>
                </a:extLst>
              </a:tr>
              <a:tr h="646659">
                <a:tc>
                  <a:txBody>
                    <a:bodyPr/>
                    <a:lstStyle/>
                    <a:p>
                      <a:r>
                        <a:rPr lang="fr-SN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Maître Mahmoudou Aly TOURÉ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SN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de Notaire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1198048380"/>
                  </a:ext>
                </a:extLst>
              </a:tr>
              <a:tr h="750966">
                <a:tc>
                  <a:txBody>
                    <a:bodyPr/>
                    <a:lstStyle/>
                    <a:p>
                      <a:r>
                        <a:rPr lang="fr-SN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Maître Djiby DIAGNE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r>
                        <a:rPr lang="fr-SN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Cabinet d’avocats 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Sénégal</a:t>
                      </a:r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fr-F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93" marR="68593" marT="34296" marB="34296"/>
                </a:tc>
                <a:extLst>
                  <a:ext uri="{0D108BD9-81ED-4DB2-BD59-A6C34878D82A}">
                    <a16:rowId xmlns:a16="http://schemas.microsoft.com/office/drawing/2014/main" xmlns="" val="4131356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14129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1138</Words>
  <Application>Microsoft Office PowerPoint</Application>
  <PresentationFormat>Grand écran</PresentationFormat>
  <Paragraphs>366</Paragraphs>
  <Slides>26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5" baseType="lpstr">
      <vt:lpstr>Arial</vt:lpstr>
      <vt:lpstr>Calibri</vt:lpstr>
      <vt:lpstr>Calibri Light</vt:lpstr>
      <vt:lpstr>Monotype Corsiva</vt:lpstr>
      <vt:lpstr>Times New Roman</vt:lpstr>
      <vt:lpstr>Trebuchet MS</vt:lpstr>
      <vt:lpstr>Wingdings</vt:lpstr>
      <vt:lpstr>Wingdings 3</vt:lpstr>
      <vt:lpstr>Facette</vt:lpstr>
      <vt:lpstr> LE PROGRAMME IMMOBILIER BANNA</vt:lpstr>
      <vt:lpstr>LE CONCEPT IMMOBILIER</vt:lpstr>
      <vt:lpstr>NOS CIBLES</vt:lpstr>
      <vt:lpstr>NOS PARTENAIRES FINANCIERS</vt:lpstr>
      <vt:lpstr>NOS CONSULTANTS</vt:lpstr>
      <vt:lpstr>NOS PARTENAIRES TECHNIQUES</vt:lpstr>
      <vt:lpstr>NOS PARTENAIRES TECHNIQUES</vt:lpstr>
      <vt:lpstr>NOS PARTENAIRES TECHNIQUES</vt:lpstr>
      <vt:lpstr>NOS CONSEILLERS JURIDIQUES</vt:lpstr>
      <vt:lpstr>LES TYPES DE LOGEMENTS</vt:lpstr>
      <vt:lpstr>LE CADRE DE VIE  </vt:lpstr>
      <vt:lpstr>LES VALEURS  AJOUTÉES</vt:lpstr>
      <vt:lpstr> LES SITES RETENUS POUR LA PHASE 1 DU PROJET </vt:lpstr>
      <vt:lpstr>   TYPE F 3 : 72.00 m² de Surface utile   COÛT : 33.000.000 FCFA HT       Superficie du terrain 150 m²       </vt:lpstr>
      <vt:lpstr>   TYPE F 4 : 94.07 m² de Surface utile   COÛT : 43.000.000 FCFA HT       Superficie du terrain 200 m²       </vt:lpstr>
      <vt:lpstr>   TYPE F 5 RDC : 179.94 m² de Surface utile   COÛT : 180.000.000 FCFA HT  Superficie du terrain avec piscine : 400 m²       </vt:lpstr>
      <vt:lpstr>   TYPE F 6  EN DUPLEX  229,09 m² de Surface utile  au RDC  COÛT : 375.000.000 FCFA HT      </vt:lpstr>
      <vt:lpstr>   TYPE F 6  DUPLEX: 145,24 m² de Surface utile  á l’étage   Surface utile totale : 374,33 m² surface du terrain avec piscine 400 m²       </vt:lpstr>
      <vt:lpstr>   FRAIS D’OUVERTURE DE DOSSIERS ET      DÉLAI DE LIVRAISON       </vt:lpstr>
      <vt:lpstr>NOTRE BASE DE TARIFICATION  La tarification est basée sur la prise en charge entière des éléments suivants :</vt:lpstr>
      <vt:lpstr>CONDITIONS PREFERENTIELLES EN FAVEUR DES ACQUÉREURS DES LOGEMENTS ECONOMIQUES</vt:lpstr>
      <vt:lpstr>GARANTIES POUR LES ACQUEREURS DES LOGEMENTS ÉCONOMIQUES</vt:lpstr>
      <vt:lpstr>CONDITIONS PREFERENTIELLES EN FAVEUR DES ACQUÉREURS DES LOGEMENTS GRAND STANDING</vt:lpstr>
      <vt:lpstr>GARANTIES POUR LES ACQUEREURS DES LOGEMENTS GRAND STANDING</vt:lpstr>
      <vt:lpstr>SPÉCIAL DIASPORA </vt:lpstr>
      <vt:lpstr>Av. Bourguiba, Immeuble ECOBANK 4ème Étage, Dakar-Sénégal      Téléphone: +221 77 293 34 46, Email : banna.kunda@gmail.com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PROJET IMMOBILIER BANNA DE NINKI BAT</dc:title>
  <dc:creator>KAH Abdoul Ardo</dc:creator>
  <cp:lastModifiedBy>CBS</cp:lastModifiedBy>
  <cp:revision>54</cp:revision>
  <dcterms:created xsi:type="dcterms:W3CDTF">2023-09-02T16:26:28Z</dcterms:created>
  <dcterms:modified xsi:type="dcterms:W3CDTF">2023-10-22T11:38:12Z</dcterms:modified>
</cp:coreProperties>
</file>

<file path=docProps/thumbnail.jpeg>
</file>